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9" r:id="rId5"/>
    <p:sldId id="275" r:id="rId6"/>
    <p:sldId id="276" r:id="rId7"/>
    <p:sldId id="279" r:id="rId8"/>
    <p:sldId id="277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0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29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3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4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7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8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16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2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B6EA-1F11-481A-98D6-DC39830D4C18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4B4F2-CF7C-46F2-ACDD-3215D672C8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2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-andrews.ac.uk/~cr30/AcademicEnglish/" TargetMode="External"/><Relationship Id="rId2" Type="http://schemas.openxmlformats.org/officeDocument/2006/relationships/hyperlink" Target="mailto:cr30@st-andrews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-andrews.ac.uk/english/people/cr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b="1" dirty="0">
                <a:latin typeface="Arial" pitchFamily="34" charset="0"/>
                <a:cs typeface="Arial" pitchFamily="34" charset="0"/>
              </a:rPr>
              <a:t>Academic English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latin typeface="Arial" pitchFamily="34" charset="0"/>
                <a:cs typeface="Arial" pitchFamily="34" charset="0"/>
              </a:rPr>
              <a:t>A Cara Webinar</a:t>
            </a:r>
          </a:p>
        </p:txBody>
      </p:sp>
    </p:spTree>
    <p:extLst>
      <p:ext uri="{BB962C8B-B14F-4D97-AF65-F5344CB8AC3E}">
        <p14:creationId xmlns:p14="http://schemas.microsoft.com/office/powerpoint/2010/main" val="254996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en-GB" sz="3100" dirty="0">
                <a:latin typeface="Arial" pitchFamily="34" charset="0"/>
                <a:cs typeface="Arial" pitchFamily="34" charset="0"/>
              </a:rPr>
              <a:t>Structure</a:t>
            </a:r>
          </a:p>
          <a:p>
            <a:pPr marL="0" lvl="0" indent="0" algn="just">
              <a:buNone/>
            </a:pPr>
            <a:endParaRPr lang="en-GB" sz="3100" dirty="0">
              <a:latin typeface="Arial" pitchFamily="34" charset="0"/>
              <a:cs typeface="Arial" pitchFamily="34" charset="0"/>
            </a:endParaRPr>
          </a:p>
          <a:p>
            <a:r>
              <a:rPr lang="en-GB" sz="3100" dirty="0">
                <a:latin typeface="Arial" pitchFamily="34" charset="0"/>
                <a:cs typeface="Arial" pitchFamily="34" charset="0"/>
              </a:rPr>
              <a:t>Christine Rauer, German national, started learning English from age 13, school, fourth language, 1980s</a:t>
            </a:r>
          </a:p>
          <a:p>
            <a:endParaRPr lang="en-GB" sz="3100" dirty="0">
              <a:latin typeface="Arial" pitchFamily="34" charset="0"/>
              <a:cs typeface="Arial" pitchFamily="34" charset="0"/>
            </a:endParaRPr>
          </a:p>
          <a:p>
            <a:r>
              <a:rPr lang="en-GB" sz="3100" dirty="0">
                <a:latin typeface="Arial" pitchFamily="34" charset="0"/>
                <a:cs typeface="Arial" pitchFamily="34" charset="0"/>
              </a:rPr>
              <a:t>Now teaching English literature at university level, United Kingdom; most students native speakers</a:t>
            </a:r>
          </a:p>
          <a:p>
            <a:endParaRPr lang="en-GB" sz="3100" dirty="0">
              <a:latin typeface="Arial" pitchFamily="34" charset="0"/>
              <a:cs typeface="Arial" pitchFamily="34" charset="0"/>
            </a:endParaRPr>
          </a:p>
          <a:p>
            <a:r>
              <a:rPr lang="en-GB" sz="3100" dirty="0">
                <a:latin typeface="Arial" pitchFamily="34" charset="0"/>
                <a:cs typeface="Arial" pitchFamily="34" charset="0"/>
              </a:rPr>
              <a:t>My aim today: discuss difficulties </a:t>
            </a:r>
            <a:r>
              <a:rPr lang="en-GB" sz="3100" b="1" dirty="0">
                <a:latin typeface="Arial" pitchFamily="34" charset="0"/>
                <a:cs typeface="Arial" pitchFamily="34" charset="0"/>
              </a:rPr>
              <a:t>and</a:t>
            </a:r>
            <a:r>
              <a:rPr lang="en-GB" sz="3100" dirty="0">
                <a:latin typeface="Arial" pitchFamily="34" charset="0"/>
                <a:cs typeface="Arial" pitchFamily="34" charset="0"/>
              </a:rPr>
              <a:t> importance</a:t>
            </a:r>
          </a:p>
          <a:p>
            <a:endParaRPr lang="en-GB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100" dirty="0">
                <a:latin typeface="Arial" pitchFamily="34" charset="0"/>
                <a:cs typeface="Arial" pitchFamily="34" charset="0"/>
              </a:rPr>
              <a:t>1) General introduction; then more specific examples</a:t>
            </a:r>
          </a:p>
          <a:p>
            <a:endParaRPr lang="en-GB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100" dirty="0">
                <a:latin typeface="Arial" pitchFamily="34" charset="0"/>
                <a:cs typeface="Arial" pitchFamily="34" charset="0"/>
              </a:rPr>
              <a:t>2) Strategies, suggestions, tips, resources, tools</a:t>
            </a:r>
          </a:p>
          <a:p>
            <a:endParaRPr lang="en-GB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100" dirty="0">
                <a:latin typeface="Arial" pitchFamily="34" charset="0"/>
                <a:cs typeface="Arial" pitchFamily="34" charset="0"/>
              </a:rPr>
              <a:t>3) Questions and Answers: your experiences?</a:t>
            </a:r>
          </a:p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6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Background</a:t>
            </a:r>
          </a:p>
          <a:p>
            <a:pPr marL="0" lvl="0" indent="0" algn="just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Greater number of second-language users of English in the world than first language (native) users</a:t>
            </a:r>
          </a:p>
          <a:p>
            <a:pPr marL="0" lvl="0" indent="0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Academic publications / teaching, competitive environment: disadvantage (peer review)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Language learning takes time; academic life is pressurised and fast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Second-language learners: extra work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Not much open discussion of this imbalance</a:t>
            </a:r>
          </a:p>
          <a:p>
            <a:pPr algn="just"/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9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Additional Problems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Not all native speakers are aware of their advantage, and not all are understanding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Academics at risk (Cara) who use a second language for research and teaching: several disadvantages (intersectionality)</a:t>
            </a:r>
          </a:p>
          <a:p>
            <a:pPr marL="0" indent="0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Feeling slow</a:t>
            </a: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Feeling simplistic, formulaic</a:t>
            </a:r>
          </a:p>
          <a:p>
            <a:r>
              <a:rPr lang="en-GB" sz="2800">
                <a:latin typeface="Arial" pitchFamily="34" charset="0"/>
                <a:cs typeface="Arial" pitchFamily="34" charset="0"/>
              </a:rPr>
              <a:t>Feeling isolated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5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Helpful Thoughts?</a:t>
            </a:r>
          </a:p>
          <a:p>
            <a:pPr marL="0" indent="0">
              <a:buNone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Writing is difficult for anyone, including native speakers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It’s normal for your confidence to go up and down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Many native speakers are aware of their advantage, and are understanding and willing to help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Academic English only the vehicle in which your work is produced; it is not the research itself. Format less important than content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We are doing something difficult, and we are doing our best. </a:t>
            </a: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5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Action points / Strategies 1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Learn from native speakers: Use same tools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Imitate native speakers: choose an academic in your field, and study that person’s publications as a model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Talk to native speakers about your disadvantage, explain about your linguistic journey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Learn to live with mistakes and imperfection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Humility and patience makes us good academics, good researchers</a:t>
            </a: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4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Action points / Strategies 2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Talk to other second-language users about your disadvantage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You can learn from second-language users too: language correction? Language exchange?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Use tools for second-language users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Examples: </a:t>
            </a:r>
            <a:r>
              <a:rPr lang="en-GB" sz="2600" dirty="0" err="1">
                <a:latin typeface="Arial" pitchFamily="34" charset="0"/>
                <a:cs typeface="Arial" pitchFamily="34" charset="0"/>
              </a:rPr>
              <a:t>phrasebank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, google, translation, thesaurus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Enjoyment? Bilingualism as an advantage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42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Asking for help and support?</a:t>
            </a:r>
          </a:p>
          <a:p>
            <a:pPr marL="0" indent="0">
              <a:buNone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Extra time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Feedback, language correction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Clarification, explanation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Formats of information suitable to you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Learning tools (books, access to online materials)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Training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Connection (mentoring, contact, encouragement, role models)</a:t>
            </a: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1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Summary</a:t>
            </a:r>
          </a:p>
          <a:p>
            <a:pPr marL="0" indent="0">
              <a:buNone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Be aware of your linguistic situation  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Analyse where your individual language problems lie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Develop long-term and short-term strategies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Experiment with linguistic tools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Ask for help and support, look for contacts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Keep going…!</a:t>
            </a:r>
          </a:p>
          <a:p>
            <a:pPr marL="0" indent="0">
              <a:buNone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Christine Rauer, </a:t>
            </a:r>
            <a:r>
              <a:rPr lang="en-GB" sz="2400" dirty="0">
                <a:latin typeface="Arial" pitchFamily="34" charset="0"/>
                <a:cs typeface="Arial" pitchFamily="34" charset="0"/>
                <a:hlinkClick r:id="rId2"/>
              </a:rPr>
              <a:t>cr30@st-andrews.ac.uk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Arial" pitchFamily="34" charset="0"/>
                <a:cs typeface="Arial" pitchFamily="34" charset="0"/>
                <a:hlinkClick r:id="rId3"/>
              </a:rPr>
              <a:t>https://www.st-andrews.ac.uk/~cr30/AcademicEnglish/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Arial" pitchFamily="34" charset="0"/>
                <a:cs typeface="Arial" pitchFamily="34" charset="0"/>
                <a:hlinkClick r:id="rId4"/>
              </a:rPr>
              <a:t>https://www.st-andrews.ac.uk/english/people/cr30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918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478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Academic English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 Andrews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EN2003</dc:title>
  <dc:creator>Jennifer Key</dc:creator>
  <cp:lastModifiedBy>Christine Rauer</cp:lastModifiedBy>
  <cp:revision>72</cp:revision>
  <dcterms:created xsi:type="dcterms:W3CDTF">2013-08-22T14:56:21Z</dcterms:created>
  <dcterms:modified xsi:type="dcterms:W3CDTF">2023-03-06T15:30:16Z</dcterms:modified>
</cp:coreProperties>
</file>